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24.png" ContentType="image/png"/>
  <Override PartName="/ppt/media/image9.png" ContentType="image/png"/>
  <Override PartName="/ppt/media/image10.tif" ContentType="image/tiff"/>
  <Override PartName="/ppt/media/image23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2.png" ContentType="image/png"/>
  <Override PartName="/ppt/media/image13.tif" ContentType="image/tiff"/>
  <Override PartName="/ppt/media/image14.png" ContentType="image/png"/>
  <Override PartName="/ppt/media/image15.png" ContentType="image/png"/>
  <Override PartName="/ppt/media/image16.png" ContentType="image/png"/>
  <Override PartName="/ppt/media/image17.tif" ContentType="image/tiff"/>
  <Override PartName="/ppt/media/image18.png" ContentType="image/png"/>
  <Override PartName="/ppt/media/image5.tif" ContentType="image/tiff"/>
  <Override PartName="/ppt/media/image19.png" ContentType="image/png"/>
  <Override PartName="/ppt/media/image20.png" ContentType="image/png"/>
  <Override PartName="/ppt/media/image21.gif" ContentType="image/gif"/>
  <Override PartName="/ppt/media/image11.png" ContentType="image/png"/>
  <Override PartName="/ppt/media/image22.gif" ContentType="image/gif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08000" y="193320"/>
            <a:ext cx="9079200" cy="369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108000" y="193320"/>
            <a:ext cx="9079200" cy="369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08000" y="193320"/>
            <a:ext cx="9079200" cy="369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rIns="0" tIns="0" bIns="0"/>
          <a:p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tif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ti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tif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tif"/><Relationship Id="rId11" Type="http://schemas.openxmlformats.org/officeDocument/2006/relationships/image" Target="../media/image18.png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52DFA98-286B-449C-998D-E43CB84E073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622440" y="2476440"/>
            <a:ext cx="7689960" cy="4361760"/>
          </a:xfrm>
          <a:prstGeom prst="rect">
            <a:avLst/>
          </a:prstGeom>
          <a:solidFill>
            <a:srgbClr val="ffffff"/>
          </a:solidFill>
          <a:ln w="88920">
            <a:solidFill>
              <a:srgbClr val="2a85d1"/>
            </a:solidFill>
            <a:round/>
          </a:ln>
          <a:effectLst>
            <a:outerShdw blurRad="381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" name="Line 2"/>
          <p:cNvSpPr/>
          <p:nvPr/>
        </p:nvSpPr>
        <p:spPr>
          <a:xfrm>
            <a:off x="186120" y="1128240"/>
            <a:ext cx="8877600" cy="0"/>
          </a:xfrm>
          <a:prstGeom prst="line">
            <a:avLst/>
          </a:prstGeom>
          <a:ln w="54720">
            <a:solidFill>
              <a:srgbClr val="2a85d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-325440" y="7253280"/>
            <a:ext cx="4958640" cy="325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8680" rIns="58680" tIns="45000" bIns="45000"/>
          <a:p>
            <a:pPr>
              <a:lnSpc>
                <a:spcPct val="100000"/>
              </a:lnSpc>
            </a:pPr>
            <a:r>
              <a:rPr b="0" lang="en-US" sz="15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ORNL McStas workshop, October 18th-19th 2018</a:t>
            </a:r>
            <a:endParaRPr b="0" lang="en-US" sz="9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Image" descr=""/>
          <p:cNvPicPr/>
          <p:nvPr/>
        </p:nvPicPr>
        <p:blipFill>
          <a:blip r:embed="rId2"/>
          <a:stretch/>
        </p:blipFill>
        <p:spPr>
          <a:xfrm>
            <a:off x="8896320" y="37800"/>
            <a:ext cx="1169280" cy="317160"/>
          </a:xfrm>
          <a:prstGeom prst="rect">
            <a:avLst/>
          </a:prstGeom>
          <a:ln w="12600">
            <a:noFill/>
          </a:ln>
        </p:spPr>
      </p:pic>
      <p:pic>
        <p:nvPicPr>
          <p:cNvPr id="43" name="Image" descr=""/>
          <p:cNvPicPr/>
          <p:nvPr/>
        </p:nvPicPr>
        <p:blipFill>
          <a:blip r:embed="rId3"/>
          <a:stretch/>
        </p:blipFill>
        <p:spPr>
          <a:xfrm>
            <a:off x="8902440" y="393840"/>
            <a:ext cx="1156320" cy="317160"/>
          </a:xfrm>
          <a:prstGeom prst="rect">
            <a:avLst/>
          </a:prstGeom>
          <a:ln w="12600">
            <a:noFill/>
          </a:ln>
        </p:spPr>
      </p:pic>
      <p:sp>
        <p:nvSpPr>
          <p:cNvPr id="44" name="CustomShape 4"/>
          <p:cNvSpPr/>
          <p:nvPr/>
        </p:nvSpPr>
        <p:spPr>
          <a:xfrm>
            <a:off x="8648280" y="725760"/>
            <a:ext cx="165780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October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Image" descr=""/>
          <p:cNvPicPr/>
          <p:nvPr/>
        </p:nvPicPr>
        <p:blipFill>
          <a:blip r:embed="rId4"/>
          <a:srcRect l="39864" t="5200" r="39864" b="0"/>
          <a:stretch/>
        </p:blipFill>
        <p:spPr>
          <a:xfrm>
            <a:off x="8406000" y="1366920"/>
            <a:ext cx="1673640" cy="5206320"/>
          </a:xfrm>
          <a:prstGeom prst="rect">
            <a:avLst/>
          </a:prstGeom>
          <a:ln w="12600">
            <a:noFill/>
          </a:ln>
        </p:spPr>
      </p:pic>
      <p:sp>
        <p:nvSpPr>
          <p:cNvPr id="46" name="CustomShape 5"/>
          <p:cNvSpPr/>
          <p:nvPr/>
        </p:nvSpPr>
        <p:spPr>
          <a:xfrm>
            <a:off x="1226160" y="3323520"/>
            <a:ext cx="6798240" cy="2207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8680" rIns="58680" tIns="45000" bIns="45000"/>
          <a:p>
            <a:pPr>
              <a:lnSpc>
                <a:spcPct val="100000"/>
              </a:lnSpc>
            </a:pP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McStas sample overview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Presenters: Emmanuel Farhi &amp;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	</a:t>
            </a: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	</a:t>
            </a: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	</a:t>
            </a: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Peter Willendrup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-194760" y="538560"/>
            <a:ext cx="302040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8680" rIns="58680" tIns="45000" bIns="45000"/>
          <a:p>
            <a:pPr>
              <a:lnSpc>
                <a:spcPct val="100000"/>
              </a:lnSpc>
            </a:pPr>
            <a:r>
              <a:rPr b="0" lang="en-US" sz="2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Thursday lunch talk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a-DK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Click to edit the title text format</a:t>
            </a:r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49" name="PlaceHolder 8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15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i="1" lang="da-DK" sz="15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15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i="1" lang="da-DK" sz="15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15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i="1" lang="da-DK" sz="15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9"/>
          <p:cNvSpPr/>
          <p:nvPr/>
        </p:nvSpPr>
        <p:spPr>
          <a:xfrm>
            <a:off x="8607600" y="7018560"/>
            <a:ext cx="1472400" cy="552960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1" name="" descr=""/>
          <p:cNvPicPr/>
          <p:nvPr/>
        </p:nvPicPr>
        <p:blipFill>
          <a:blip r:embed="rId5"/>
          <a:stretch/>
        </p:blipFill>
        <p:spPr>
          <a:xfrm>
            <a:off x="9020520" y="7042320"/>
            <a:ext cx="624600" cy="5292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 hidden="1"/>
          <p:cNvSpPr/>
          <p:nvPr/>
        </p:nvSpPr>
        <p:spPr>
          <a:xfrm>
            <a:off x="622440" y="2476440"/>
            <a:ext cx="7689960" cy="4361760"/>
          </a:xfrm>
          <a:prstGeom prst="rect">
            <a:avLst/>
          </a:prstGeom>
          <a:solidFill>
            <a:srgbClr val="ffffff"/>
          </a:solidFill>
          <a:ln w="88920">
            <a:solidFill>
              <a:srgbClr val="2a85d1"/>
            </a:solidFill>
            <a:round/>
          </a:ln>
          <a:effectLst>
            <a:outerShdw blurRad="381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7" name="Line 2"/>
          <p:cNvSpPr/>
          <p:nvPr/>
        </p:nvSpPr>
        <p:spPr>
          <a:xfrm>
            <a:off x="186120" y="1128240"/>
            <a:ext cx="8877600" cy="0"/>
          </a:xfrm>
          <a:prstGeom prst="line">
            <a:avLst/>
          </a:prstGeom>
          <a:ln w="54720">
            <a:solidFill>
              <a:srgbClr val="2a85d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3" hidden="1"/>
          <p:cNvSpPr/>
          <p:nvPr/>
        </p:nvSpPr>
        <p:spPr>
          <a:xfrm>
            <a:off x="8547840" y="6912360"/>
            <a:ext cx="1473840" cy="615240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  <a:round/>
          </a:ln>
          <a:effectLst>
            <a:outerShdw blurRad="381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89" name="image5.png" descr=""/>
          <p:cNvPicPr/>
          <p:nvPr/>
        </p:nvPicPr>
        <p:blipFill>
          <a:blip r:embed="rId2"/>
          <a:stretch/>
        </p:blipFill>
        <p:spPr>
          <a:xfrm>
            <a:off x="8686080" y="7007400"/>
            <a:ext cx="305640" cy="450360"/>
          </a:xfrm>
          <a:prstGeom prst="rect">
            <a:avLst/>
          </a:prstGeom>
          <a:ln w="12600">
            <a:noFill/>
          </a:ln>
        </p:spPr>
      </p:pic>
      <p:pic>
        <p:nvPicPr>
          <p:cNvPr id="90" name="Image" descr=""/>
          <p:cNvPicPr/>
          <p:nvPr/>
        </p:nvPicPr>
        <p:blipFill>
          <a:blip r:embed="rId3"/>
          <a:stretch/>
        </p:blipFill>
        <p:spPr>
          <a:xfrm>
            <a:off x="9046440" y="7007400"/>
            <a:ext cx="837720" cy="450360"/>
          </a:xfrm>
          <a:prstGeom prst="rect">
            <a:avLst/>
          </a:prstGeom>
          <a:ln w="12600">
            <a:noFill/>
          </a:ln>
        </p:spPr>
      </p:pic>
      <p:sp>
        <p:nvSpPr>
          <p:cNvPr id="91" name="CustomShape 4" hidden="1"/>
          <p:cNvSpPr/>
          <p:nvPr/>
        </p:nvSpPr>
        <p:spPr>
          <a:xfrm>
            <a:off x="-325440" y="7253280"/>
            <a:ext cx="4958640" cy="325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8680" rIns="58680" tIns="45000" bIns="45000"/>
          <a:p>
            <a:pPr>
              <a:lnSpc>
                <a:spcPct val="100000"/>
              </a:lnSpc>
            </a:pPr>
            <a:r>
              <a:rPr b="0" lang="en-US" sz="15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ORNL McStas workshop, October 18th-19th 2018</a:t>
            </a:r>
            <a:endParaRPr b="0" lang="en-US" sz="9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Image" descr=""/>
          <p:cNvPicPr/>
          <p:nvPr/>
        </p:nvPicPr>
        <p:blipFill>
          <a:blip r:embed="rId4"/>
          <a:stretch/>
        </p:blipFill>
        <p:spPr>
          <a:xfrm>
            <a:off x="8896320" y="37800"/>
            <a:ext cx="1169280" cy="317160"/>
          </a:xfrm>
          <a:prstGeom prst="rect">
            <a:avLst/>
          </a:prstGeom>
          <a:ln w="12600">
            <a:noFill/>
          </a:ln>
        </p:spPr>
      </p:pic>
      <p:pic>
        <p:nvPicPr>
          <p:cNvPr id="93" name="Image" descr=""/>
          <p:cNvPicPr/>
          <p:nvPr/>
        </p:nvPicPr>
        <p:blipFill>
          <a:blip r:embed="rId5"/>
          <a:stretch/>
        </p:blipFill>
        <p:spPr>
          <a:xfrm>
            <a:off x="8902440" y="393840"/>
            <a:ext cx="1156320" cy="317160"/>
          </a:xfrm>
          <a:prstGeom prst="rect">
            <a:avLst/>
          </a:prstGeom>
          <a:ln w="12600">
            <a:noFill/>
          </a:ln>
        </p:spPr>
      </p:pic>
      <p:sp>
        <p:nvSpPr>
          <p:cNvPr id="94" name="CustomShape 5"/>
          <p:cNvSpPr/>
          <p:nvPr/>
        </p:nvSpPr>
        <p:spPr>
          <a:xfrm>
            <a:off x="8648280" y="725760"/>
            <a:ext cx="165780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October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Image" descr=""/>
          <p:cNvPicPr/>
          <p:nvPr/>
        </p:nvPicPr>
        <p:blipFill>
          <a:blip r:embed="rId6"/>
          <a:srcRect l="39864" t="5200" r="39864" b="0"/>
          <a:stretch/>
        </p:blipFill>
        <p:spPr>
          <a:xfrm>
            <a:off x="8406000" y="1366920"/>
            <a:ext cx="1673640" cy="5206320"/>
          </a:xfrm>
          <a:prstGeom prst="rect">
            <a:avLst/>
          </a:prstGeom>
          <a:ln w="12600">
            <a:noFill/>
          </a:ln>
        </p:spPr>
      </p:pic>
      <p:sp>
        <p:nvSpPr>
          <p:cNvPr id="96" name="CustomShape 6" hidden="1"/>
          <p:cNvSpPr/>
          <p:nvPr/>
        </p:nvSpPr>
        <p:spPr>
          <a:xfrm>
            <a:off x="1226160" y="3323520"/>
            <a:ext cx="6798240" cy="2207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8680" rIns="58680" tIns="45000" bIns="45000"/>
          <a:p>
            <a:pPr>
              <a:lnSpc>
                <a:spcPct val="100000"/>
              </a:lnSpc>
            </a:pP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McStas sample overview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Presenters: Emmanuel Farhi &amp;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	</a:t>
            </a: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	</a:t>
            </a: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	</a:t>
            </a:r>
            <a:r>
              <a:rPr b="0" lang="en-US" sz="34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Peter Willendrup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7" hidden="1"/>
          <p:cNvSpPr/>
          <p:nvPr/>
        </p:nvSpPr>
        <p:spPr>
          <a:xfrm>
            <a:off x="-194760" y="538560"/>
            <a:ext cx="302040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8680" rIns="58680" tIns="45000" bIns="45000"/>
          <a:p>
            <a:pPr>
              <a:lnSpc>
                <a:spcPct val="100000"/>
              </a:lnSpc>
            </a:pPr>
            <a:r>
              <a:rPr b="0" lang="en-US" sz="23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Thursday lunch talk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8"/>
          <p:cNvSpPr/>
          <p:nvPr/>
        </p:nvSpPr>
        <p:spPr>
          <a:xfrm>
            <a:off x="186120" y="1128240"/>
            <a:ext cx="8877600" cy="0"/>
          </a:xfrm>
          <a:prstGeom prst="line">
            <a:avLst/>
          </a:prstGeom>
          <a:ln w="54720">
            <a:solidFill>
              <a:srgbClr val="2a85d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PlaceHolder 9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i="1" lang="da-DK" sz="56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00" name="PlaceHolder 10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the outline text format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Outline Level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Outline Level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Outline Level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Outline Level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Sixth Outline Level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4120" indent="-293760">
              <a:lnSpc>
                <a:spcPct val="100000"/>
              </a:lnSpc>
              <a:buClr>
                <a:srgbClr val="000000"/>
              </a:buClr>
              <a:buSzPct val="45000"/>
              <a:buFont typeface="Helvetica Neue"/>
              <a:buChar char="l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Seventh Outline LevelEdit Master text styles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24120" indent="-335520">
              <a:lnSpc>
                <a:spcPct val="100000"/>
              </a:lnSpc>
              <a:buClr>
                <a:srgbClr val="000000"/>
              </a:buClr>
              <a:buSzPct val="75000"/>
              <a:buFont typeface="Helvetica Neue"/>
              <a:buChar char="-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level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568160" indent="-391680">
              <a:lnSpc>
                <a:spcPct val="100000"/>
              </a:lnSpc>
              <a:buClr>
                <a:srgbClr val="000000"/>
              </a:buClr>
              <a:buSzPct val="45000"/>
              <a:buFont typeface="Helvetica Neue"/>
              <a:buChar char="l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level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2234880" indent="-470160">
              <a:lnSpc>
                <a:spcPct val="100000"/>
              </a:lnSpc>
              <a:buClr>
                <a:srgbClr val="000000"/>
              </a:buClr>
              <a:buSzPct val="75000"/>
              <a:buFont typeface="Helvetica Neue"/>
              <a:buChar char="-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level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822760" indent="-470160">
              <a:lnSpc>
                <a:spcPct val="100000"/>
              </a:lnSpc>
              <a:buClr>
                <a:srgbClr val="000000"/>
              </a:buClr>
              <a:buSzPct val="45000"/>
              <a:buFont typeface="Helvetica Neue"/>
              <a:buChar char="l"/>
            </a:pPr>
            <a:r>
              <a:rPr b="0" i="1" lang="da-DK" sz="41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level</a:t>
            </a:r>
            <a:endParaRPr b="0" i="1" lang="da-DK" sz="41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Image" descr=""/>
          <p:cNvPicPr/>
          <p:nvPr/>
        </p:nvPicPr>
        <p:blipFill>
          <a:blip r:embed="rId7"/>
          <a:stretch/>
        </p:blipFill>
        <p:spPr>
          <a:xfrm>
            <a:off x="360" y="0"/>
            <a:ext cx="360000" cy="360000"/>
          </a:xfrm>
          <a:prstGeom prst="rect">
            <a:avLst/>
          </a:prstGeom>
          <a:ln w="12600">
            <a:noFill/>
          </a:ln>
        </p:spPr>
      </p:pic>
      <p:sp>
        <p:nvSpPr>
          <p:cNvPr id="102" name="PlaceHolder 11"/>
          <p:cNvSpPr>
            <a:spLocks noGrp="1"/>
          </p:cNvSpPr>
          <p:nvPr>
            <p:ph type="sldNum"/>
          </p:nvPr>
        </p:nvSpPr>
        <p:spPr>
          <a:xfrm>
            <a:off x="68400" y="7214760"/>
            <a:ext cx="262440" cy="285840"/>
          </a:xfrm>
          <a:prstGeom prst="rect">
            <a:avLst/>
          </a:prstGeom>
        </p:spPr>
        <p:txBody>
          <a:bodyPr lIns="45000" rIns="45000" tIns="45000" bIns="4500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" name="CustomShape 12"/>
          <p:cNvSpPr/>
          <p:nvPr/>
        </p:nvSpPr>
        <p:spPr>
          <a:xfrm>
            <a:off x="-325440" y="7253280"/>
            <a:ext cx="4958640" cy="325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8680" rIns="58680" tIns="45000" bIns="45000"/>
          <a:p>
            <a:pPr>
              <a:lnSpc>
                <a:spcPct val="100000"/>
              </a:lnSpc>
            </a:pPr>
            <a:r>
              <a:rPr b="0" lang="en-US" sz="15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ORNL McStas workshop, October 18th-19th 2018</a:t>
            </a:r>
            <a:endParaRPr b="0" lang="en-US" sz="9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Image" descr=""/>
          <p:cNvPicPr/>
          <p:nvPr/>
        </p:nvPicPr>
        <p:blipFill>
          <a:blip r:embed="rId8"/>
          <a:stretch/>
        </p:blipFill>
        <p:spPr>
          <a:xfrm>
            <a:off x="8896320" y="37800"/>
            <a:ext cx="1169280" cy="317160"/>
          </a:xfrm>
          <a:prstGeom prst="rect">
            <a:avLst/>
          </a:prstGeom>
          <a:ln w="12600">
            <a:noFill/>
          </a:ln>
        </p:spPr>
      </p:pic>
      <p:pic>
        <p:nvPicPr>
          <p:cNvPr id="105" name="Image" descr=""/>
          <p:cNvPicPr/>
          <p:nvPr/>
        </p:nvPicPr>
        <p:blipFill>
          <a:blip r:embed="rId9"/>
          <a:stretch/>
        </p:blipFill>
        <p:spPr>
          <a:xfrm>
            <a:off x="8902440" y="393840"/>
            <a:ext cx="1156320" cy="317160"/>
          </a:xfrm>
          <a:prstGeom prst="rect">
            <a:avLst/>
          </a:prstGeom>
          <a:ln w="12600">
            <a:noFill/>
          </a:ln>
        </p:spPr>
      </p:pic>
      <p:sp>
        <p:nvSpPr>
          <p:cNvPr id="106" name="CustomShape 13"/>
          <p:cNvSpPr/>
          <p:nvPr/>
        </p:nvSpPr>
        <p:spPr>
          <a:xfrm>
            <a:off x="8648280" y="725760"/>
            <a:ext cx="165780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October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Image" descr=""/>
          <p:cNvPicPr/>
          <p:nvPr/>
        </p:nvPicPr>
        <p:blipFill>
          <a:blip r:embed="rId10"/>
          <a:srcRect l="39864" t="5200" r="39864" b="0"/>
          <a:stretch/>
        </p:blipFill>
        <p:spPr>
          <a:xfrm>
            <a:off x="8406000" y="1366920"/>
            <a:ext cx="1673640" cy="5206320"/>
          </a:xfrm>
          <a:prstGeom prst="rect">
            <a:avLst/>
          </a:prstGeom>
          <a:ln w="12600">
            <a:noFill/>
          </a:ln>
        </p:spPr>
      </p:pic>
      <p:sp>
        <p:nvSpPr>
          <p:cNvPr id="108" name="CustomShape 14"/>
          <p:cNvSpPr/>
          <p:nvPr/>
        </p:nvSpPr>
        <p:spPr>
          <a:xfrm>
            <a:off x="8607600" y="7018560"/>
            <a:ext cx="1472400" cy="552960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09" name="" descr=""/>
          <p:cNvPicPr/>
          <p:nvPr/>
        </p:nvPicPr>
        <p:blipFill>
          <a:blip r:embed="rId11"/>
          <a:stretch/>
        </p:blipFill>
        <p:spPr>
          <a:xfrm>
            <a:off x="9020520" y="7042320"/>
            <a:ext cx="624600" cy="5292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1.gif"/><Relationship Id="rId2" Type="http://schemas.openxmlformats.org/officeDocument/2006/relationships/image" Target="../media/image22.gif"/><Relationship Id="rId3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08000" y="337320"/>
            <a:ext cx="9079200" cy="796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Neutron-matter interaction</a:t>
            </a:r>
            <a:endParaRPr b="0" lang="da-DK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4000" y="301320"/>
            <a:ext cx="7587000" cy="936000"/>
          </a:xfrm>
          <a:prstGeom prst="rect">
            <a:avLst/>
          </a:prstGeom>
          <a:noFill/>
          <a:ln>
            <a:noFill/>
          </a:ln>
        </p:spPr>
      </p:sp>
      <mc:AlternateContent>
        <mc:Choice xmlns:a14="http://schemas.microsoft.com/office/drawing/2010/main" Requires="a14">
          <p:sp>
            <p:nvSpPr>
              <p:cNvPr id="146" name="Formula 3"/>
              <p:cNvSpPr txBox="1"/>
              <p:nvPr/>
            </p:nvSpPr>
            <p:spPr>
              <a:xfrm>
                <a:off x="3224520" y="5717160"/>
                <a:ext cx="3446640" cy="807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σ</m:t>
                        </m:r>
                      </m:num>
                      <m:den>
                        <m:r>
                          <m:t xml:space="preserve">d</m:t>
                        </m:r>
                        <m:r>
                          <m:t xml:space="preserve">Ω</m:t>
                        </m:r>
                        <m:sSub>
                          <m:e>
                            <m:r>
                              <m:t xml:space="preserve">dE</m:t>
                            </m:r>
                          </m:e>
                          <m:sub>
                            <m:r>
                              <m:t xml:space="preserve">f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f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</m:dPr>
                      <m:e>
                        <m:f>
                          <m:num>
                            <m:r>
                              <m:t xml:space="preserve">σ</m:t>
                            </m:r>
                          </m:num>
                          <m:den>
                            <m:r>
                              <m:t xml:space="preserve">4</m:t>
                            </m:r>
                            <m:r>
                              <m:t xml:space="preserve">π</m:t>
                            </m:r>
                          </m:den>
                        </m:f>
                        <m:r>
                          <m:t xml:space="preserve">S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Q</m:t>
                            </m:r>
                            <m:r>
                              <m:t xml:space="preserve">,</m:t>
                            </m:r>
                            <m:r>
                              <m:t xml:space="preserve">ω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47" name="TextShape 4"/>
          <p:cNvSpPr txBox="1"/>
          <p:nvPr/>
        </p:nvSpPr>
        <p:spPr>
          <a:xfrm>
            <a:off x="298800" y="5178960"/>
            <a:ext cx="860832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Scattering law (intensity per solid angle and energy, dynamics)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302760" y="3306960"/>
            <a:ext cx="953676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Bragg's law (diffraction on structure – atoms separated by distance </a:t>
            </a:r>
            <a:r>
              <a:rPr b="0" i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9" name="Formula 6"/>
              <p:cNvSpPr txBox="1"/>
              <p:nvPr/>
            </p:nvSpPr>
            <p:spPr>
              <a:xfrm>
                <a:off x="3366000" y="3797280"/>
                <a:ext cx="2799360" cy="380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n</m:t>
                    </m:r>
                    <m:r>
                      <m:t xml:space="preserve">λ</m:t>
                    </m:r>
                    <m:r>
                      <m:t xml:space="preserve">=</m:t>
                    </m:r>
                    <m:r>
                      <m:t xml:space="preserve">2</m:t>
                    </m:r>
                    <m:f>
                      <m:fPr>
                        <m:type m:val="lin"/>
                      </m:fPr>
                      <m:num>
                        <m:r>
                          <m:t xml:space="preserve">π</m:t>
                        </m:r>
                      </m:num>
                      <m:den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r>
                      <m:t xml:space="preserve">2</m:t>
                    </m:r>
                    <m:r>
                      <m:t xml:space="preserve">d</m:t>
                    </m:r>
                    <m:r>
                      <m:t xml:space="preserve">sin</m:t>
                    </m:r>
                    <m:r>
                      <m:t xml:space="preserve">θ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50" name="Line 7"/>
          <p:cNvSpPr/>
          <p:nvPr/>
        </p:nvSpPr>
        <p:spPr>
          <a:xfrm>
            <a:off x="6967800" y="1704600"/>
            <a:ext cx="93708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8"/>
          <p:cNvSpPr/>
          <p:nvPr/>
        </p:nvSpPr>
        <p:spPr>
          <a:xfrm>
            <a:off x="6593400" y="1612440"/>
            <a:ext cx="266760" cy="181440"/>
          </a:xfrm>
          <a:prstGeom prst="smileyFace">
            <a:avLst>
              <a:gd name="adj" fmla="val 17520"/>
            </a:avLst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9"/>
          <p:cNvSpPr/>
          <p:nvPr/>
        </p:nvSpPr>
        <p:spPr>
          <a:xfrm>
            <a:off x="8529120" y="1797120"/>
            <a:ext cx="893520" cy="4896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TextShape 10"/>
          <p:cNvSpPr txBox="1"/>
          <p:nvPr/>
        </p:nvSpPr>
        <p:spPr>
          <a:xfrm>
            <a:off x="6405840" y="1881360"/>
            <a:ext cx="729000" cy="47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K</a:t>
            </a:r>
            <a:r>
              <a:rPr b="1" i="1" lang="en-US" sz="1800" spc="-1" strike="noStrike" baseline="-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, E</a:t>
            </a:r>
            <a:r>
              <a:rPr b="1" i="1" lang="en-US" sz="1800" spc="-1" strike="noStrike" baseline="-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11"/>
          <p:cNvSpPr txBox="1"/>
          <p:nvPr/>
        </p:nvSpPr>
        <p:spPr>
          <a:xfrm>
            <a:off x="9154440" y="2328120"/>
            <a:ext cx="736920" cy="47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K</a:t>
            </a:r>
            <a:r>
              <a:rPr b="1" i="1" lang="en-US" sz="1800" spc="-1" strike="noStrike" baseline="-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, E</a:t>
            </a:r>
            <a:r>
              <a:rPr b="1" i="1" lang="en-US" sz="1800" spc="-1" strike="noStrike" baseline="-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Line 12"/>
          <p:cNvSpPr/>
          <p:nvPr/>
        </p:nvSpPr>
        <p:spPr>
          <a:xfrm flipH="1">
            <a:off x="8066160" y="2009520"/>
            <a:ext cx="96840" cy="25884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Shape 13"/>
          <p:cNvSpPr txBox="1"/>
          <p:nvPr/>
        </p:nvSpPr>
        <p:spPr>
          <a:xfrm>
            <a:off x="7593120" y="2297880"/>
            <a:ext cx="1367280" cy="767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Q,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Droid Sans Fallback"/>
              </a:rPr>
              <a:t>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(d=2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Droid Sans Fallback"/>
              </a:rPr>
              <a:t>p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/Q)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14"/>
          <p:cNvSpPr txBox="1"/>
          <p:nvPr/>
        </p:nvSpPr>
        <p:spPr>
          <a:xfrm>
            <a:off x="7914960" y="1344600"/>
            <a:ext cx="1045440" cy="38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15"/>
          <p:cNvSpPr/>
          <p:nvPr/>
        </p:nvSpPr>
        <p:spPr>
          <a:xfrm>
            <a:off x="7944120" y="1595160"/>
            <a:ext cx="506160" cy="286200"/>
          </a:xfrm>
          <a:custGeom>
            <a:avLst/>
            <a:gdLst/>
            <a:ahLst/>
            <a:rect l="l" t="t" r="r" b="b"/>
            <a:pathLst>
              <a:path w="884" h="526">
                <a:moveTo>
                  <a:pt x="794" y="337"/>
                </a:moveTo>
                <a:lnTo>
                  <a:pt x="800" y="349"/>
                </a:lnTo>
                <a:lnTo>
                  <a:pt x="806" y="361"/>
                </a:lnTo>
                <a:lnTo>
                  <a:pt x="812" y="373"/>
                </a:lnTo>
                <a:lnTo>
                  <a:pt x="812" y="390"/>
                </a:lnTo>
                <a:lnTo>
                  <a:pt x="800" y="426"/>
                </a:lnTo>
                <a:lnTo>
                  <a:pt x="776" y="461"/>
                </a:lnTo>
                <a:lnTo>
                  <a:pt x="740" y="485"/>
                </a:lnTo>
                <a:lnTo>
                  <a:pt x="693" y="503"/>
                </a:lnTo>
                <a:lnTo>
                  <a:pt x="639" y="509"/>
                </a:lnTo>
                <a:lnTo>
                  <a:pt x="609" y="503"/>
                </a:lnTo>
                <a:lnTo>
                  <a:pt x="579" y="503"/>
                </a:lnTo>
                <a:lnTo>
                  <a:pt x="555" y="497"/>
                </a:lnTo>
                <a:lnTo>
                  <a:pt x="531" y="485"/>
                </a:lnTo>
                <a:lnTo>
                  <a:pt x="519" y="503"/>
                </a:lnTo>
                <a:lnTo>
                  <a:pt x="501" y="515"/>
                </a:lnTo>
                <a:lnTo>
                  <a:pt x="484" y="521"/>
                </a:lnTo>
                <a:lnTo>
                  <a:pt x="460" y="526"/>
                </a:lnTo>
                <a:lnTo>
                  <a:pt x="442" y="521"/>
                </a:lnTo>
                <a:lnTo>
                  <a:pt x="418" y="515"/>
                </a:lnTo>
                <a:lnTo>
                  <a:pt x="406" y="503"/>
                </a:lnTo>
                <a:lnTo>
                  <a:pt x="394" y="485"/>
                </a:lnTo>
                <a:lnTo>
                  <a:pt x="376" y="491"/>
                </a:lnTo>
                <a:lnTo>
                  <a:pt x="352" y="497"/>
                </a:lnTo>
                <a:lnTo>
                  <a:pt x="334" y="497"/>
                </a:lnTo>
                <a:lnTo>
                  <a:pt x="310" y="503"/>
                </a:lnTo>
                <a:lnTo>
                  <a:pt x="263" y="497"/>
                </a:lnTo>
                <a:lnTo>
                  <a:pt x="221" y="485"/>
                </a:lnTo>
                <a:lnTo>
                  <a:pt x="185" y="467"/>
                </a:lnTo>
                <a:lnTo>
                  <a:pt x="161" y="444"/>
                </a:lnTo>
                <a:lnTo>
                  <a:pt x="143" y="414"/>
                </a:lnTo>
                <a:lnTo>
                  <a:pt x="137" y="414"/>
                </a:lnTo>
                <a:lnTo>
                  <a:pt x="137" y="414"/>
                </a:lnTo>
                <a:lnTo>
                  <a:pt x="137" y="414"/>
                </a:lnTo>
                <a:lnTo>
                  <a:pt x="131" y="414"/>
                </a:lnTo>
                <a:lnTo>
                  <a:pt x="90" y="408"/>
                </a:lnTo>
                <a:lnTo>
                  <a:pt x="54" y="390"/>
                </a:lnTo>
                <a:lnTo>
                  <a:pt x="24" y="373"/>
                </a:lnTo>
                <a:lnTo>
                  <a:pt x="6" y="343"/>
                </a:lnTo>
                <a:lnTo>
                  <a:pt x="0" y="308"/>
                </a:lnTo>
                <a:lnTo>
                  <a:pt x="6" y="272"/>
                </a:lnTo>
                <a:lnTo>
                  <a:pt x="30" y="242"/>
                </a:lnTo>
                <a:lnTo>
                  <a:pt x="60" y="219"/>
                </a:lnTo>
                <a:lnTo>
                  <a:pt x="101" y="201"/>
                </a:lnTo>
                <a:lnTo>
                  <a:pt x="101" y="201"/>
                </a:lnTo>
                <a:lnTo>
                  <a:pt x="101" y="201"/>
                </a:lnTo>
                <a:lnTo>
                  <a:pt x="107" y="201"/>
                </a:lnTo>
                <a:lnTo>
                  <a:pt x="95" y="189"/>
                </a:lnTo>
                <a:lnTo>
                  <a:pt x="84" y="177"/>
                </a:lnTo>
                <a:lnTo>
                  <a:pt x="78" y="160"/>
                </a:lnTo>
                <a:lnTo>
                  <a:pt x="78" y="142"/>
                </a:lnTo>
                <a:lnTo>
                  <a:pt x="84" y="100"/>
                </a:lnTo>
                <a:lnTo>
                  <a:pt x="113" y="71"/>
                </a:lnTo>
                <a:lnTo>
                  <a:pt x="149" y="47"/>
                </a:lnTo>
                <a:lnTo>
                  <a:pt x="197" y="35"/>
                </a:lnTo>
                <a:lnTo>
                  <a:pt x="227" y="41"/>
                </a:lnTo>
                <a:lnTo>
                  <a:pt x="251" y="47"/>
                </a:lnTo>
                <a:lnTo>
                  <a:pt x="275" y="59"/>
                </a:lnTo>
                <a:lnTo>
                  <a:pt x="293" y="77"/>
                </a:lnTo>
                <a:lnTo>
                  <a:pt x="298" y="77"/>
                </a:lnTo>
                <a:lnTo>
                  <a:pt x="298" y="77"/>
                </a:lnTo>
                <a:lnTo>
                  <a:pt x="304" y="77"/>
                </a:lnTo>
                <a:lnTo>
                  <a:pt x="304" y="77"/>
                </a:lnTo>
                <a:lnTo>
                  <a:pt x="304" y="77"/>
                </a:lnTo>
                <a:lnTo>
                  <a:pt x="310" y="77"/>
                </a:lnTo>
                <a:lnTo>
                  <a:pt x="310" y="77"/>
                </a:lnTo>
                <a:lnTo>
                  <a:pt x="322" y="59"/>
                </a:lnTo>
                <a:lnTo>
                  <a:pt x="340" y="53"/>
                </a:lnTo>
                <a:lnTo>
                  <a:pt x="358" y="47"/>
                </a:lnTo>
                <a:lnTo>
                  <a:pt x="382" y="41"/>
                </a:lnTo>
                <a:lnTo>
                  <a:pt x="394" y="41"/>
                </a:lnTo>
                <a:lnTo>
                  <a:pt x="406" y="47"/>
                </a:lnTo>
                <a:lnTo>
                  <a:pt x="418" y="53"/>
                </a:lnTo>
                <a:lnTo>
                  <a:pt x="430" y="53"/>
                </a:lnTo>
                <a:lnTo>
                  <a:pt x="436" y="53"/>
                </a:lnTo>
                <a:lnTo>
                  <a:pt x="436" y="53"/>
                </a:lnTo>
                <a:lnTo>
                  <a:pt x="436" y="53"/>
                </a:lnTo>
                <a:lnTo>
                  <a:pt x="436" y="47"/>
                </a:lnTo>
                <a:lnTo>
                  <a:pt x="466" y="29"/>
                </a:lnTo>
                <a:lnTo>
                  <a:pt x="496" y="12"/>
                </a:lnTo>
                <a:lnTo>
                  <a:pt x="531" y="6"/>
                </a:lnTo>
                <a:lnTo>
                  <a:pt x="573" y="0"/>
                </a:lnTo>
                <a:lnTo>
                  <a:pt x="621" y="6"/>
                </a:lnTo>
                <a:lnTo>
                  <a:pt x="669" y="24"/>
                </a:lnTo>
                <a:lnTo>
                  <a:pt x="699" y="47"/>
                </a:lnTo>
                <a:lnTo>
                  <a:pt x="722" y="77"/>
                </a:lnTo>
                <a:lnTo>
                  <a:pt x="728" y="112"/>
                </a:lnTo>
                <a:lnTo>
                  <a:pt x="728" y="118"/>
                </a:lnTo>
                <a:lnTo>
                  <a:pt x="728" y="118"/>
                </a:lnTo>
                <a:lnTo>
                  <a:pt x="728" y="124"/>
                </a:lnTo>
                <a:lnTo>
                  <a:pt x="728" y="130"/>
                </a:lnTo>
                <a:lnTo>
                  <a:pt x="734" y="130"/>
                </a:lnTo>
                <a:lnTo>
                  <a:pt x="740" y="130"/>
                </a:lnTo>
                <a:lnTo>
                  <a:pt x="746" y="130"/>
                </a:lnTo>
                <a:lnTo>
                  <a:pt x="746" y="130"/>
                </a:lnTo>
                <a:lnTo>
                  <a:pt x="794" y="136"/>
                </a:lnTo>
                <a:lnTo>
                  <a:pt x="830" y="148"/>
                </a:lnTo>
                <a:lnTo>
                  <a:pt x="860" y="171"/>
                </a:lnTo>
                <a:lnTo>
                  <a:pt x="878" y="201"/>
                </a:lnTo>
                <a:lnTo>
                  <a:pt x="884" y="237"/>
                </a:lnTo>
                <a:lnTo>
                  <a:pt x="878" y="272"/>
                </a:lnTo>
                <a:lnTo>
                  <a:pt x="860" y="296"/>
                </a:lnTo>
                <a:lnTo>
                  <a:pt x="830" y="319"/>
                </a:lnTo>
                <a:lnTo>
                  <a:pt x="794" y="337"/>
                </a:lnTo>
              </a:path>
            </a:pathLst>
          </a:custGeom>
          <a:pattFill prst="lgGrid">
            <a:fgClr>
              <a:srgbClr val="0000ff"/>
            </a:fgClr>
            <a:bgClr>
              <a:srgbClr val="ffffff"/>
            </a:bgClr>
          </a:patt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6"/>
          <p:cNvSpPr/>
          <p:nvPr/>
        </p:nvSpPr>
        <p:spPr>
          <a:xfrm>
            <a:off x="8065800" y="1285920"/>
            <a:ext cx="1099800" cy="823680"/>
          </a:xfrm>
          <a:custGeom>
            <a:avLst/>
            <a:gdLst/>
            <a:ahLst/>
            <a:rect l="0" t="0" r="r" b="b"/>
            <a:pathLst>
              <a:path w="1529" h="700">
                <a:moveTo>
                  <a:pt x="1528" y="0"/>
                </a:moveTo>
                <a:lnTo>
                  <a:pt x="1527" y="50"/>
                </a:lnTo>
                <a:lnTo>
                  <a:pt x="1522" y="100"/>
                </a:lnTo>
                <a:lnTo>
                  <a:pt x="1515" y="150"/>
                </a:lnTo>
                <a:lnTo>
                  <a:pt x="1505" y="200"/>
                </a:lnTo>
                <a:lnTo>
                  <a:pt x="1491" y="249"/>
                </a:lnTo>
                <a:lnTo>
                  <a:pt x="1475" y="297"/>
                </a:lnTo>
                <a:lnTo>
                  <a:pt x="1457" y="346"/>
                </a:lnTo>
                <a:lnTo>
                  <a:pt x="1435" y="393"/>
                </a:lnTo>
                <a:lnTo>
                  <a:pt x="1411" y="440"/>
                </a:lnTo>
                <a:lnTo>
                  <a:pt x="1384" y="486"/>
                </a:lnTo>
                <a:lnTo>
                  <a:pt x="1354" y="531"/>
                </a:lnTo>
                <a:lnTo>
                  <a:pt x="1321" y="574"/>
                </a:lnTo>
                <a:lnTo>
                  <a:pt x="1287" y="617"/>
                </a:lnTo>
                <a:lnTo>
                  <a:pt x="1249" y="659"/>
                </a:lnTo>
                <a:lnTo>
                  <a:pt x="1209" y="699"/>
                </a:lnTo>
                <a:lnTo>
                  <a:pt x="0" y="0"/>
                </a:lnTo>
                <a:lnTo>
                  <a:pt x="1528" y="0"/>
                </a:ln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TextShape 17"/>
          <p:cNvSpPr txBox="1"/>
          <p:nvPr/>
        </p:nvSpPr>
        <p:spPr>
          <a:xfrm>
            <a:off x="9231120" y="1693800"/>
            <a:ext cx="549000" cy="43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Droid Sans Fallback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Droid Sans Fallback"/>
              </a:rPr>
              <a:t>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18"/>
          <p:cNvSpPr/>
          <p:nvPr/>
        </p:nvSpPr>
        <p:spPr>
          <a:xfrm>
            <a:off x="6395040" y="1253520"/>
            <a:ext cx="3385080" cy="17348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TextShape 19"/>
          <p:cNvSpPr txBox="1"/>
          <p:nvPr/>
        </p:nvSpPr>
        <p:spPr>
          <a:xfrm>
            <a:off x="3045240" y="1462320"/>
            <a:ext cx="3112560" cy="91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1" i="1" lang="en-US" sz="2400" spc="-1" strike="noStrike" baseline="-10100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i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r>
              <a:rPr b="1" i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1" i="1" lang="en-US" sz="2400" spc="-1" strike="noStrike" baseline="-10100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1" i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1" i="1" lang="en-US" sz="2400" spc="-1" strike="noStrike" baseline="-10100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i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=E</a:t>
            </a:r>
            <a:r>
              <a:rPr b="1" i="1" lang="en-US" sz="2400" spc="-1" strike="noStrike" baseline="-10100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i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r>
              <a:rPr b="0" i="1" lang="en-US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Standard Symbols L"/>
              </a:rPr>
              <a:t>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0"/>
          <p:cNvSpPr txBox="1"/>
          <p:nvPr/>
        </p:nvSpPr>
        <p:spPr>
          <a:xfrm>
            <a:off x="115920" y="6586200"/>
            <a:ext cx="8032320" cy="64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y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u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u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i="1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i="1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(</a:t>
            </a:r>
            <a:r>
              <a:rPr b="0" i="1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Q</a:t>
            </a:r>
            <a:r>
              <a:rPr b="0" i="1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,</a:t>
            </a:r>
            <a:r>
              <a:rPr b="0" i="1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Droid Sans Fallback"/>
              </a:rPr>
              <a:t>w</a:t>
            </a:r>
            <a:r>
              <a:rPr b="0" i="1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g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(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/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u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–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-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GB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TextShape 21"/>
          <p:cNvSpPr txBox="1"/>
          <p:nvPr/>
        </p:nvSpPr>
        <p:spPr>
          <a:xfrm>
            <a:off x="285120" y="5997600"/>
            <a:ext cx="2542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Holy Book (Squires)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80360" y="31680"/>
            <a:ext cx="7853760" cy="147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Computi</a:t>
            </a:r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ng the </a:t>
            </a:r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total </a:t>
            </a:r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scatterin</a:t>
            </a:r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g </a:t>
            </a:r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probabili</a:t>
            </a:r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ty</a:t>
            </a:r>
            <a:endParaRPr b="0" lang="da-DK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825480" y="2907720"/>
            <a:ext cx="2783520" cy="73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We like to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play games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in (q,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Droid Sans Fallback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871800" y="2562840"/>
            <a:ext cx="2866680" cy="152352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3871800" y="4225320"/>
            <a:ext cx="3104640" cy="86652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825480" y="4289400"/>
            <a:ext cx="3202920" cy="73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Effective 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cross 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in (q,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Droid Sans Fallback"/>
              </a:rPr>
              <a:t>w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 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TextShape 4"/>
          <p:cNvSpPr txBox="1"/>
          <p:nvPr/>
        </p:nvSpPr>
        <p:spPr>
          <a:xfrm>
            <a:off x="825840" y="5297400"/>
            <a:ext cx="3202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Probability to 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transmit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5"/>
          <p:cNvSpPr txBox="1"/>
          <p:nvPr/>
        </p:nvSpPr>
        <p:spPr>
          <a:xfrm>
            <a:off x="826200" y="5945760"/>
            <a:ext cx="3202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Scattering </a:t>
            </a:r>
            <a:r>
              <a:rPr b="0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5644800" y="6025320"/>
            <a:ext cx="36432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with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importance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sampling 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scatter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preferably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where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is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large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7"/>
          <p:cNvSpPr txBox="1"/>
          <p:nvPr/>
        </p:nvSpPr>
        <p:spPr>
          <a:xfrm>
            <a:off x="4096800" y="5967720"/>
            <a:ext cx="1154880" cy="389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S(q,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roid Sans Fallback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8"/>
          <p:cNvSpPr txBox="1"/>
          <p:nvPr/>
        </p:nvSpPr>
        <p:spPr>
          <a:xfrm>
            <a:off x="771120" y="1568160"/>
            <a:ext cx="8869680" cy="70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g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g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(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Symbol"/>
                <a:ea typeface="Droid Sans Fallback"/>
              </a:rPr>
              <a:t>W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,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 baseline="-101000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,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b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u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i="1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g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(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q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,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Symbol"/>
                <a:ea typeface="Droid Sans Fallback"/>
              </a:rPr>
              <a:t>w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v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b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g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u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b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g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(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J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b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r>
              <a:rPr b="0" lang="en-US" sz="1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Line 9"/>
          <p:cNvSpPr/>
          <p:nvPr/>
        </p:nvSpPr>
        <p:spPr>
          <a:xfrm>
            <a:off x="6440400" y="5225760"/>
            <a:ext cx="1280160" cy="0"/>
          </a:xfrm>
          <a:prstGeom prst="line">
            <a:avLst/>
          </a:prstGeom>
          <a:ln w="36720">
            <a:solidFill>
              <a:srgbClr val="0066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TextShape 10"/>
          <p:cNvSpPr txBox="1"/>
          <p:nvPr/>
        </p:nvSpPr>
        <p:spPr>
          <a:xfrm>
            <a:off x="6623280" y="5264640"/>
            <a:ext cx="548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Freeform 11"/>
          <p:cNvSpPr/>
          <p:nvPr/>
        </p:nvSpPr>
        <p:spPr>
          <a:xfrm>
            <a:off x="7354800" y="4640400"/>
            <a:ext cx="1369440" cy="1006560"/>
          </a:xfrm>
          <a:custGeom>
            <a:avLst/>
            <a:gdLst/>
            <a:ahLst/>
            <a:rect l="0" t="0" r="r" b="b"/>
            <a:pathLst>
              <a:path w="3804" h="2796">
                <a:moveTo>
                  <a:pt x="0" y="0"/>
                </a:moveTo>
                <a:cubicBezTo>
                  <a:pt x="456" y="1269"/>
                  <a:pt x="1369" y="1778"/>
                  <a:pt x="1369" y="1778"/>
                </a:cubicBezTo>
                <a:cubicBezTo>
                  <a:pt x="2890" y="2794"/>
                  <a:pt x="3803" y="2794"/>
                  <a:pt x="3498" y="2795"/>
                </a:cubicBezTo>
              </a:path>
            </a:pathLst>
          </a:custGeom>
          <a:ln w="36720">
            <a:solidFill>
              <a:srgbClr val="ff3333"/>
            </a:solidFill>
            <a:round/>
          </a:ln>
        </p:spPr>
      </p:sp>
      <p:sp>
        <p:nvSpPr>
          <p:cNvPr id="178" name="Line 12"/>
          <p:cNvSpPr/>
          <p:nvPr/>
        </p:nvSpPr>
        <p:spPr>
          <a:xfrm flipV="1">
            <a:off x="7776000" y="4183920"/>
            <a:ext cx="914400" cy="1005840"/>
          </a:xfrm>
          <a:prstGeom prst="line">
            <a:avLst/>
          </a:prstGeom>
          <a:ln w="36720">
            <a:solidFill>
              <a:srgbClr val="0099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79" name="Formula 13"/>
              <p:cNvSpPr txBox="1"/>
              <p:nvPr/>
            </p:nvSpPr>
            <p:spPr>
              <a:xfrm>
                <a:off x="4125960" y="5278320"/>
                <a:ext cx="942480" cy="295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ρ</m:t>
                        </m:r>
                        <m:acc>
                          <m:accPr>
                            <m:chr m:val="^"/>
                          </m:accPr>
                          <m:e>
                            <m:r>
                              <m:t xml:space="preserve">σ</m:t>
                            </m:r>
                          </m:e>
                        </m:acc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180" name="CustomShape 14"/>
          <p:cNvSpPr/>
          <p:nvPr/>
        </p:nvSpPr>
        <p:spPr>
          <a:xfrm>
            <a:off x="8778240" y="3840480"/>
            <a:ext cx="365760" cy="2743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Ulrich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04360" y="301320"/>
            <a:ext cx="7587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Isotropic_Sqw syntax</a:t>
            </a:r>
            <a:endParaRPr b="0" lang="da-DK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504360" y="1769040"/>
            <a:ext cx="9071640" cy="537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da-DK" sz="32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Isotropic_Sqw</a:t>
            </a:r>
            <a:r>
              <a:rPr b="1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76000"/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Sqw_coh=FILE_COH, 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76000"/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Sqw_inc=FILE_INC,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76000"/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radius=R,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76000"/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height=H</a:t>
            </a:r>
            <a:r>
              <a:rPr b="1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component parameters can specify geometry, physical properties, ...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data files specify the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S(Q,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ndard Symbols L"/>
              </a:rPr>
              <a:t>w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S(Q)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values as a matrix with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Q,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tandard Symbols L"/>
              </a:rPr>
              <a:t>w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extent. Additional fields can be included as meta data (# lines).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04360" y="301320"/>
            <a:ext cx="7587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Isotropic_Sqw data format</a:t>
            </a:r>
            <a:endParaRPr b="0" lang="da-DK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410400" y="1376280"/>
            <a:ext cx="9669960" cy="5118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Sqw data file for Isotropic_Sqw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liquid He4: coherent part, no incoherent, atomic number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Elementary Excitation Data by R.J. Donnelly et al., J. Low Temp. Phys., 44 (1981) 471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WARNING: line width is constant, intensity is not right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Physical parameters: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V_rho       0.072   atom density per Angs^3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</a:t>
            </a: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weight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      4.002   in [g/mol]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</a:t>
            </a: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density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     0.4784  in [g/cm^3]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</a:t>
            </a: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sigma_abs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   0.00747 absorption scattering cross section in [barn]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</a:t>
            </a: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sigma_coh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   1.34    coherent scattering cross section in [barn]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</a:t>
            </a: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sigma_inc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   0       incoherent scattering cross section in [barn]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</a:t>
            </a: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Temperature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 2       in [K]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</a:t>
            </a: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classical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   0       experimental, contains Bose factor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q axis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vector of m values in Angstroem-1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0.001000 0.011000 0.02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w axis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vector of n values in meV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0.001391 0.011391 0.021391 0.0313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sqw values (one line per q axis value)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# matrix of S(q,w) values (m rows x n values), one line per q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9.721422 10.599145 11.344954 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5378040" y="4523400"/>
            <a:ext cx="3710160" cy="45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24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He</a:t>
            </a:r>
            <a:r>
              <a:rPr b="0" lang="en-US" sz="24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4_</a:t>
            </a:r>
            <a:r>
              <a:rPr b="0" lang="en-US" sz="24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li</a:t>
            </a:r>
            <a:r>
              <a:rPr b="0" lang="en-US" sz="24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q_</a:t>
            </a:r>
            <a:r>
              <a:rPr b="0" lang="en-US" sz="24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co</a:t>
            </a:r>
            <a:r>
              <a:rPr b="0" lang="en-US" sz="24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h.</a:t>
            </a:r>
            <a:r>
              <a:rPr b="0" lang="en-US" sz="24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sq</a:t>
            </a:r>
            <a:r>
              <a:rPr b="0" lang="en-US" sz="24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Courier 10 Pitch"/>
              </a:rPr>
              <a:t>w</a:t>
            </a:r>
            <a:r>
              <a:rPr b="0" lang="en-US" sz="32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08000" y="337320"/>
            <a:ext cx="9079200" cy="796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How to get S(q,w) data sets</a:t>
            </a:r>
            <a:endParaRPr b="0" lang="da-DK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752920" y="2314080"/>
            <a:ext cx="2281320" cy="704880"/>
          </a:xfrm>
          <a:custGeom>
            <a:avLst/>
            <a:gdLst/>
            <a:ahLst/>
            <a:rect l="0" t="0" r="r" b="b"/>
            <a:pathLst>
              <a:path w="6339" h="1959">
                <a:moveTo>
                  <a:pt x="4" y="0"/>
                </a:moveTo>
                <a:cubicBezTo>
                  <a:pt x="2" y="0"/>
                  <a:pt x="0" y="2"/>
                  <a:pt x="0" y="4"/>
                </a:cubicBezTo>
                <a:lnTo>
                  <a:pt x="0" y="1954"/>
                </a:lnTo>
                <a:cubicBezTo>
                  <a:pt x="0" y="1956"/>
                  <a:pt x="2" y="1958"/>
                  <a:pt x="4" y="1958"/>
                </a:cubicBezTo>
                <a:lnTo>
                  <a:pt x="6333" y="1958"/>
                </a:lnTo>
                <a:cubicBezTo>
                  <a:pt x="6335" y="1958"/>
                  <a:pt x="6338" y="1956"/>
                  <a:pt x="6338" y="1954"/>
                </a:cubicBezTo>
                <a:lnTo>
                  <a:pt x="6338" y="4"/>
                </a:lnTo>
                <a:cubicBezTo>
                  <a:pt x="6338" y="2"/>
                  <a:pt x="6335" y="0"/>
                  <a:pt x="6333" y="0"/>
                </a:cubicBezTo>
                <a:lnTo>
                  <a:pt x="4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>
              <a:lnSpc>
                <a:spcPct val="98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Inter-atomic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8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potential </a:t>
            </a: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u(r)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014120" y="1677600"/>
            <a:ext cx="146700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8000"/>
              </a:lnSpc>
            </a:pPr>
            <a:r>
              <a:rPr b="0" i="1" lang="en-GB" sz="1800" spc="-1" strike="noStrike">
                <a:solidFill>
                  <a:srgbClr val="33cc66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8000"/>
              </a:lnSpc>
            </a:pPr>
            <a:r>
              <a:rPr b="0" i="1" lang="en-GB" sz="1800" spc="-1" strike="noStrike">
                <a:solidFill>
                  <a:srgbClr val="33cc66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(corrected)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910800" y="1402920"/>
            <a:ext cx="1708200" cy="868320"/>
          </a:xfrm>
          <a:custGeom>
            <a:avLst/>
            <a:gdLst/>
            <a:ahLst/>
            <a:rect l="0" t="0" r="r" b="b"/>
            <a:pathLst>
              <a:path w="4747" h="2414">
                <a:moveTo>
                  <a:pt x="4" y="0"/>
                </a:moveTo>
                <a:cubicBezTo>
                  <a:pt x="2" y="0"/>
                  <a:pt x="0" y="2"/>
                  <a:pt x="0" y="4"/>
                </a:cubicBezTo>
                <a:lnTo>
                  <a:pt x="0" y="2408"/>
                </a:lnTo>
                <a:cubicBezTo>
                  <a:pt x="0" y="2410"/>
                  <a:pt x="2" y="2413"/>
                  <a:pt x="4" y="2413"/>
                </a:cubicBezTo>
                <a:lnTo>
                  <a:pt x="4741" y="2413"/>
                </a:lnTo>
                <a:cubicBezTo>
                  <a:pt x="4743" y="2413"/>
                  <a:pt x="4746" y="2410"/>
                  <a:pt x="4746" y="2408"/>
                </a:cubicBezTo>
                <a:lnTo>
                  <a:pt x="4746" y="4"/>
                </a:lnTo>
                <a:cubicBezTo>
                  <a:pt x="4746" y="2"/>
                  <a:pt x="4743" y="0"/>
                  <a:pt x="4741" y="0"/>
                </a:cubicBezTo>
                <a:lnTo>
                  <a:pt x="4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1019160" y="2550600"/>
            <a:ext cx="147672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8000"/>
              </a:lnSpc>
            </a:pPr>
            <a:r>
              <a:rPr b="0" i="1" lang="en-GB" sz="1800" spc="-1" strike="noStrike">
                <a:solidFill>
                  <a:srgbClr val="33cc66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Molecular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8000"/>
              </a:lnSpc>
            </a:pPr>
            <a:r>
              <a:rPr b="0" i="1" lang="en-GB" sz="1800" spc="-1" strike="noStrike">
                <a:solidFill>
                  <a:srgbClr val="33cc66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Dynamics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916920" y="2315880"/>
            <a:ext cx="1718640" cy="743040"/>
          </a:xfrm>
          <a:custGeom>
            <a:avLst/>
            <a:gdLst/>
            <a:ahLst/>
            <a:rect l="0" t="0" r="r" b="b"/>
            <a:pathLst>
              <a:path w="4776" h="2066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lnTo>
                  <a:pt x="0" y="2062"/>
                </a:lnTo>
                <a:cubicBezTo>
                  <a:pt x="0" y="2063"/>
                  <a:pt x="1" y="2065"/>
                  <a:pt x="2" y="2065"/>
                </a:cubicBezTo>
                <a:lnTo>
                  <a:pt x="4772" y="2065"/>
                </a:lnTo>
                <a:cubicBezTo>
                  <a:pt x="4773" y="2065"/>
                  <a:pt x="4775" y="2063"/>
                  <a:pt x="4775" y="2062"/>
                </a:cubicBezTo>
                <a:lnTo>
                  <a:pt x="4775" y="2"/>
                </a:lnTo>
                <a:cubicBezTo>
                  <a:pt x="4775" y="1"/>
                  <a:pt x="4773" y="0"/>
                  <a:pt x="4772" y="0"/>
                </a:cubicBezTo>
                <a:lnTo>
                  <a:pt x="2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7"/>
          <p:cNvSpPr/>
          <p:nvPr/>
        </p:nvSpPr>
        <p:spPr>
          <a:xfrm>
            <a:off x="998280" y="3843000"/>
            <a:ext cx="1476360" cy="26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8000"/>
              </a:lnSpc>
            </a:pPr>
            <a:r>
              <a:rPr b="0" i="1" lang="en-GB" sz="1800" spc="-1" strike="noStrike">
                <a:solidFill>
                  <a:srgbClr val="33cc66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Ab-initio 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8"/>
          <p:cNvSpPr/>
          <p:nvPr/>
        </p:nvSpPr>
        <p:spPr>
          <a:xfrm>
            <a:off x="895680" y="3641400"/>
            <a:ext cx="1718640" cy="640440"/>
          </a:xfrm>
          <a:custGeom>
            <a:avLst/>
            <a:gdLst/>
            <a:ahLst/>
            <a:rect l="0" t="0" r="r" b="b"/>
            <a:pathLst>
              <a:path w="4776" h="1780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0" y="1778"/>
                </a:lnTo>
                <a:cubicBezTo>
                  <a:pt x="0" y="1778"/>
                  <a:pt x="0" y="1779"/>
                  <a:pt x="1" y="1779"/>
                </a:cubicBezTo>
                <a:lnTo>
                  <a:pt x="4773" y="1779"/>
                </a:lnTo>
                <a:cubicBezTo>
                  <a:pt x="4774" y="1779"/>
                  <a:pt x="4775" y="1778"/>
                  <a:pt x="4775" y="1778"/>
                </a:cubicBezTo>
                <a:lnTo>
                  <a:pt x="4775" y="1"/>
                </a:lnTo>
                <a:cubicBezTo>
                  <a:pt x="4775" y="0"/>
                  <a:pt x="4774" y="0"/>
                  <a:pt x="4773" y="0"/>
                </a:cubicBezTo>
                <a:lnTo>
                  <a:pt x="1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9"/>
          <p:cNvSpPr/>
          <p:nvPr/>
        </p:nvSpPr>
        <p:spPr>
          <a:xfrm>
            <a:off x="2706480" y="3807720"/>
            <a:ext cx="2281320" cy="704880"/>
          </a:xfrm>
          <a:custGeom>
            <a:avLst/>
            <a:gdLst/>
            <a:ahLst/>
            <a:rect l="0" t="0" r="r" b="b"/>
            <a:pathLst>
              <a:path w="6339" h="1959">
                <a:moveTo>
                  <a:pt x="4" y="0"/>
                </a:moveTo>
                <a:cubicBezTo>
                  <a:pt x="2" y="0"/>
                  <a:pt x="0" y="2"/>
                  <a:pt x="0" y="4"/>
                </a:cubicBezTo>
                <a:lnTo>
                  <a:pt x="0" y="1954"/>
                </a:lnTo>
                <a:cubicBezTo>
                  <a:pt x="0" y="1956"/>
                  <a:pt x="2" y="1958"/>
                  <a:pt x="4" y="1958"/>
                </a:cubicBezTo>
                <a:lnTo>
                  <a:pt x="6333" y="1958"/>
                </a:lnTo>
                <a:cubicBezTo>
                  <a:pt x="6335" y="1958"/>
                  <a:pt x="6338" y="1956"/>
                  <a:pt x="6338" y="1954"/>
                </a:cubicBezTo>
                <a:lnTo>
                  <a:pt x="6338" y="4"/>
                </a:lnTo>
                <a:cubicBezTo>
                  <a:pt x="6338" y="2"/>
                  <a:pt x="6335" y="0"/>
                  <a:pt x="6333" y="0"/>
                </a:cubicBezTo>
                <a:lnTo>
                  <a:pt x="4" y="0"/>
                </a:lnTo>
              </a:path>
            </a:pathLst>
          </a:custGeom>
          <a:noFill/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>
              <a:lnSpc>
                <a:spcPct val="98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Pseudo-potential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10"/>
          <p:cNvSpPr/>
          <p:nvPr/>
        </p:nvSpPr>
        <p:spPr>
          <a:xfrm>
            <a:off x="996480" y="4688280"/>
            <a:ext cx="146844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8000"/>
              </a:lnSpc>
            </a:pPr>
            <a:r>
              <a:rPr b="0" i="1" lang="en-GB" sz="1800" spc="-1" strike="noStrike">
                <a:solidFill>
                  <a:srgbClr val="33cc66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Ab-initio Lattice Dyn.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11"/>
          <p:cNvSpPr/>
          <p:nvPr/>
        </p:nvSpPr>
        <p:spPr>
          <a:xfrm>
            <a:off x="894600" y="4492080"/>
            <a:ext cx="1709280" cy="621360"/>
          </a:xfrm>
          <a:custGeom>
            <a:avLst/>
            <a:gdLst/>
            <a:ahLst/>
            <a:rect l="0" t="0" r="r" b="b"/>
            <a:pathLst>
              <a:path w="4750" h="1728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0" y="1725"/>
                </a:lnTo>
                <a:cubicBezTo>
                  <a:pt x="0" y="1726"/>
                  <a:pt x="0" y="1727"/>
                  <a:pt x="1" y="1727"/>
                </a:cubicBezTo>
                <a:lnTo>
                  <a:pt x="4747" y="1727"/>
                </a:lnTo>
                <a:cubicBezTo>
                  <a:pt x="4748" y="1727"/>
                  <a:pt x="4749" y="1726"/>
                  <a:pt x="4749" y="1725"/>
                </a:cubicBezTo>
                <a:lnTo>
                  <a:pt x="4749" y="1"/>
                </a:lnTo>
                <a:cubicBezTo>
                  <a:pt x="4749" y="0"/>
                  <a:pt x="4748" y="0"/>
                  <a:pt x="4747" y="0"/>
                </a:cubicBezTo>
                <a:lnTo>
                  <a:pt x="1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2"/>
          <p:cNvSpPr/>
          <p:nvPr/>
        </p:nvSpPr>
        <p:spPr>
          <a:xfrm>
            <a:off x="5171040" y="3334320"/>
            <a:ext cx="565200" cy="469800"/>
          </a:xfrm>
          <a:custGeom>
            <a:avLst/>
            <a:gdLst/>
            <a:ahLst/>
            <a:rect l="0" t="0" r="r" b="b"/>
            <a:pathLst>
              <a:path w="1572" h="1307">
                <a:moveTo>
                  <a:pt x="4" y="0"/>
                </a:moveTo>
                <a:cubicBezTo>
                  <a:pt x="2" y="0"/>
                  <a:pt x="0" y="2"/>
                  <a:pt x="0" y="4"/>
                </a:cubicBezTo>
                <a:lnTo>
                  <a:pt x="0" y="1301"/>
                </a:lnTo>
                <a:cubicBezTo>
                  <a:pt x="0" y="1303"/>
                  <a:pt x="2" y="1306"/>
                  <a:pt x="4" y="1306"/>
                </a:cubicBezTo>
                <a:lnTo>
                  <a:pt x="1566" y="1306"/>
                </a:lnTo>
                <a:cubicBezTo>
                  <a:pt x="1568" y="1306"/>
                  <a:pt x="1571" y="1303"/>
                  <a:pt x="1571" y="1301"/>
                </a:cubicBezTo>
                <a:lnTo>
                  <a:pt x="1571" y="4"/>
                </a:lnTo>
                <a:cubicBezTo>
                  <a:pt x="1571" y="2"/>
                  <a:pt x="1568" y="0"/>
                  <a:pt x="1566" y="0"/>
                </a:cubicBezTo>
                <a:lnTo>
                  <a:pt x="4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>
              <a:lnSpc>
                <a:spcPct val="98000"/>
              </a:lnSpc>
            </a:pPr>
            <a:r>
              <a:rPr b="1" lang="en-GB" sz="18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R, 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Line 13"/>
          <p:cNvSpPr/>
          <p:nvPr/>
        </p:nvSpPr>
        <p:spPr>
          <a:xfrm>
            <a:off x="5096520" y="2266560"/>
            <a:ext cx="720" cy="2252520"/>
          </a:xfrm>
          <a:prstGeom prst="line">
            <a:avLst/>
          </a:prstGeom>
          <a:ln w="72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4"/>
          <p:cNvSpPr/>
          <p:nvPr/>
        </p:nvSpPr>
        <p:spPr>
          <a:xfrm>
            <a:off x="6035040" y="3334320"/>
            <a:ext cx="1064880" cy="469800"/>
          </a:xfrm>
          <a:custGeom>
            <a:avLst/>
            <a:gdLst/>
            <a:ahLst/>
            <a:rect l="0" t="0" r="r" b="b"/>
            <a:pathLst>
              <a:path w="2960" h="1307">
                <a:moveTo>
                  <a:pt x="4" y="0"/>
                </a:moveTo>
                <a:cubicBezTo>
                  <a:pt x="2" y="0"/>
                  <a:pt x="0" y="2"/>
                  <a:pt x="0" y="4"/>
                </a:cubicBezTo>
                <a:lnTo>
                  <a:pt x="0" y="1301"/>
                </a:lnTo>
                <a:cubicBezTo>
                  <a:pt x="0" y="1303"/>
                  <a:pt x="2" y="1306"/>
                  <a:pt x="4" y="1306"/>
                </a:cubicBezTo>
                <a:lnTo>
                  <a:pt x="2954" y="1306"/>
                </a:lnTo>
                <a:cubicBezTo>
                  <a:pt x="2956" y="1306"/>
                  <a:pt x="2959" y="1303"/>
                  <a:pt x="2959" y="1301"/>
                </a:cubicBezTo>
                <a:lnTo>
                  <a:pt x="2959" y="4"/>
                </a:lnTo>
                <a:cubicBezTo>
                  <a:pt x="2959" y="2"/>
                  <a:pt x="2956" y="0"/>
                  <a:pt x="2954" y="0"/>
                </a:cubicBezTo>
                <a:lnTo>
                  <a:pt x="4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>
              <a:lnSpc>
                <a:spcPct val="98000"/>
              </a:lnSpc>
            </a:pPr>
            <a:r>
              <a:rPr b="1" lang="en-GB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S(|Q|,</a:t>
            </a:r>
            <a:r>
              <a:rPr b="1" lang="en-GB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Symbol"/>
              </a:rPr>
              <a:t>w</a:t>
            </a:r>
            <a:r>
              <a:rPr b="1" lang="en-GB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0" name="Line 15"/>
          <p:cNvCxnSpPr>
            <a:stCxn id="197" idx="3"/>
            <a:endCxn id="199" idx="1"/>
          </p:cNvCxnSpPr>
          <p:nvPr/>
        </p:nvCxnSpPr>
        <p:spPr>
          <a:xfrm>
            <a:off x="5736240" y="3569040"/>
            <a:ext cx="299160" cy="360"/>
          </a:xfrm>
          <a:prstGeom prst="bentConnector3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201" name="CustomShape 16"/>
          <p:cNvSpPr/>
          <p:nvPr/>
        </p:nvSpPr>
        <p:spPr>
          <a:xfrm>
            <a:off x="5244480" y="2904480"/>
            <a:ext cx="1321920" cy="35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98000"/>
              </a:lnSpc>
            </a:pPr>
            <a:r>
              <a:rPr b="0" i="1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MDANSE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17"/>
          <p:cNvSpPr/>
          <p:nvPr/>
        </p:nvSpPr>
        <p:spPr>
          <a:xfrm>
            <a:off x="7348320" y="3139920"/>
            <a:ext cx="1455840" cy="843480"/>
          </a:xfrm>
          <a:prstGeom prst="rect">
            <a:avLst/>
          </a:prstGeom>
          <a:solidFill>
            <a:srgbClr val="00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McStas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Sqw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18"/>
          <p:cNvSpPr/>
          <p:nvPr/>
        </p:nvSpPr>
        <p:spPr>
          <a:xfrm>
            <a:off x="6993720" y="4366440"/>
            <a:ext cx="2163600" cy="7758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Simulated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experiment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4" name="Line 19"/>
          <p:cNvCxnSpPr>
            <a:stCxn id="202" idx="2"/>
            <a:endCxn id="203" idx="0"/>
          </p:cNvCxnSpPr>
          <p:nvPr/>
        </p:nvCxnSpPr>
        <p:spPr>
          <a:xfrm flipH="1">
            <a:off x="8075520" y="3983400"/>
            <a:ext cx="1080" cy="383400"/>
          </a:xfrm>
          <a:prstGeom prst="bentConnector3">
            <a:avLst/>
          </a:prstGeom>
          <a:ln w="1836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205" name="CustomShape 20"/>
          <p:cNvSpPr/>
          <p:nvPr/>
        </p:nvSpPr>
        <p:spPr>
          <a:xfrm>
            <a:off x="7029720" y="1483200"/>
            <a:ext cx="2068560" cy="70776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Liq/Powder/Xtal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S(Q) or F(Q)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or S(|Q|,</a:t>
            </a:r>
            <a:r>
              <a:rPr b="0" i="1" lang="en-US" sz="18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Droid Sans Fallback"/>
              </a:rPr>
              <a:t>w</a:t>
            </a:r>
            <a:r>
              <a:rPr b="0" i="1" lang="en-US" sz="18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6" name="Line 21"/>
          <p:cNvCxnSpPr>
            <a:stCxn id="205" idx="2"/>
            <a:endCxn id="202" idx="0"/>
          </p:cNvCxnSpPr>
          <p:nvPr/>
        </p:nvCxnSpPr>
        <p:spPr>
          <a:xfrm>
            <a:off x="8064000" y="2190960"/>
            <a:ext cx="12600" cy="949320"/>
          </a:xfrm>
          <a:prstGeom prst="bentConnector3">
            <a:avLst/>
          </a:prstGeom>
          <a:ln w="18360">
            <a:solidFill>
              <a:srgbClr val="3465a4"/>
            </a:solidFill>
            <a:round/>
            <a:tailEnd len="med" type="triangle" w="med"/>
          </a:ln>
        </p:spPr>
      </p:cxnSp>
      <mc:AlternateContent>
        <mc:Choice xmlns:a14="http://schemas.microsoft.com/office/drawing/2010/main" Requires="a14">
          <p:sp>
            <p:nvSpPr>
              <p:cNvPr id="207" name="Formula 22"/>
              <p:cNvSpPr txBox="1"/>
              <p:nvPr/>
            </p:nvSpPr>
            <p:spPr>
              <a:xfrm>
                <a:off x="2916000" y="3043800"/>
                <a:ext cx="2018160" cy="363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⃗"/>
                      </m:accPr>
                      <m:e>
                        <m:r>
                          <m:t xml:space="preserve">F</m:t>
                        </m:r>
                      </m:e>
                    </m:acc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∇</m:t>
                    </m:r>
                    <m:r>
                      <m:t xml:space="preserve">u</m:t>
                    </m:r>
                    <m:d>
                      <m:dPr>
                        <m:begChr m:val="("/>
                        <m:endChr m:val=")"/>
                      </m:dPr>
                      <m:e>
                        <m:acc>
                          <m:accPr>
                            <m:chr m:val="⃗"/>
                          </m:accPr>
                          <m:e>
                            <m:r>
                              <m:t xml:space="preserve">r</m:t>
                            </m:r>
                          </m:e>
                        </m:acc>
                      </m:e>
                    </m:d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m</m:t>
                    </m:r>
                    <m:acc>
                      <m:accPr>
                        <m:chr m:val="⃗"/>
                      </m:accPr>
                      <m:e>
                        <m:r>
                          <m:t xml:space="preserve">γ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208" name="TextShape 23"/>
          <p:cNvSpPr txBox="1"/>
          <p:nvPr/>
        </p:nvSpPr>
        <p:spPr>
          <a:xfrm>
            <a:off x="279360" y="5205240"/>
            <a:ext cx="901692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MD step is done prior to the virtual experiment (NAMD, VASP, GROMACS, ...).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Computationally intensive (e.g. use clusters). Then use FFT(r,t)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McStas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provides a few sample S(Q,w): Rb, Ge, H2O, D2O, D2, 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4"/>
          <p:cNvSpPr/>
          <p:nvPr/>
        </p:nvSpPr>
        <p:spPr>
          <a:xfrm>
            <a:off x="5167080" y="4614840"/>
            <a:ext cx="1263240" cy="469800"/>
          </a:xfrm>
          <a:custGeom>
            <a:avLst/>
            <a:gdLst/>
            <a:ahLst/>
            <a:rect l="0" t="0" r="r" b="b"/>
            <a:pathLst>
              <a:path w="3511" h="1307">
                <a:moveTo>
                  <a:pt x="4" y="0"/>
                </a:moveTo>
                <a:cubicBezTo>
                  <a:pt x="2" y="0"/>
                  <a:pt x="0" y="2"/>
                  <a:pt x="0" y="4"/>
                </a:cubicBezTo>
                <a:lnTo>
                  <a:pt x="0" y="1301"/>
                </a:lnTo>
                <a:cubicBezTo>
                  <a:pt x="0" y="1303"/>
                  <a:pt x="2" y="1306"/>
                  <a:pt x="4" y="1306"/>
                </a:cubicBezTo>
                <a:lnTo>
                  <a:pt x="3505" y="1306"/>
                </a:lnTo>
                <a:cubicBezTo>
                  <a:pt x="3507" y="1306"/>
                  <a:pt x="3510" y="1303"/>
                  <a:pt x="3510" y="1301"/>
                </a:cubicBezTo>
                <a:lnTo>
                  <a:pt x="3510" y="4"/>
                </a:lnTo>
                <a:cubicBezTo>
                  <a:pt x="3510" y="2"/>
                  <a:pt x="3507" y="0"/>
                  <a:pt x="3505" y="0"/>
                </a:cubicBezTo>
                <a:lnTo>
                  <a:pt x="4" y="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>
              <a:lnSpc>
                <a:spcPct val="98000"/>
              </a:lnSpc>
            </a:pPr>
            <a:r>
              <a:rPr b="1" lang="en-GB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S(Q,</a:t>
            </a:r>
            <a:r>
              <a:rPr b="1" lang="en-GB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Standard Symbols L"/>
                <a:ea typeface="Symbol"/>
              </a:rPr>
              <a:t>w</a:t>
            </a:r>
            <a:r>
              <a:rPr b="1" lang="en-GB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Utopia"/>
                <a:ea typeface="Droid Sans Fallback"/>
              </a:rPr>
              <a:t>) 4D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5"/>
          <p:cNvSpPr txBox="1"/>
          <p:nvPr/>
        </p:nvSpPr>
        <p:spPr>
          <a:xfrm>
            <a:off x="322560" y="6527520"/>
            <a:ext cx="8778240" cy="77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Isotropic_Sqw: Handles </a:t>
            </a:r>
            <a:r>
              <a:rPr b="1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elastic</a:t>
            </a:r>
            <a:r>
              <a:rPr b="0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and </a:t>
            </a:r>
            <a:r>
              <a:rPr b="1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inelastic</a:t>
            </a:r>
            <a:r>
              <a:rPr b="0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for both </a:t>
            </a:r>
            <a:r>
              <a:rPr b="1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coherent</a:t>
            </a:r>
            <a:r>
              <a:rPr b="0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and </a:t>
            </a:r>
            <a:r>
              <a:rPr b="1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incoherent</a:t>
            </a:r>
            <a:r>
              <a:rPr b="0" lang="en-GB" sz="2400" spc="-1" strike="noStrike">
                <a:solidFill>
                  <a:srgbClr val="ff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channels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11" name="Line 26"/>
          <p:cNvCxnSpPr>
            <a:stCxn id="199" idx="3"/>
            <a:endCxn id="202" idx="1"/>
          </p:cNvCxnSpPr>
          <p:nvPr/>
        </p:nvCxnSpPr>
        <p:spPr>
          <a:xfrm flipV="1">
            <a:off x="7099920" y="3561480"/>
            <a:ext cx="248760" cy="792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2" name="Line 27"/>
          <p:cNvCxnSpPr>
            <a:stCxn id="209" idx="3"/>
            <a:endCxn id="199" idx="2"/>
          </p:cNvCxnSpPr>
          <p:nvPr/>
        </p:nvCxnSpPr>
        <p:spPr>
          <a:xfrm flipV="1">
            <a:off x="6430320" y="3804120"/>
            <a:ext cx="137520" cy="10458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3" name="Line 28"/>
          <p:cNvCxnSpPr>
            <a:endCxn id="205" idx="1"/>
          </p:cNvCxnSpPr>
          <p:nvPr/>
        </p:nvCxnSpPr>
        <p:spPr>
          <a:xfrm>
            <a:off x="2619000" y="1837080"/>
            <a:ext cx="4411080" cy="36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4" name="Line 29"/>
          <p:cNvCxnSpPr>
            <a:endCxn id="209" idx="1"/>
          </p:cNvCxnSpPr>
          <p:nvPr/>
        </p:nvCxnSpPr>
        <p:spPr>
          <a:xfrm flipV="1">
            <a:off x="2603880" y="4849560"/>
            <a:ext cx="2563560" cy="36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680"/>
            <a:ext cx="7587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i="1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Sqw: a ’liquid’ TOF</a:t>
            </a:r>
            <a:endParaRPr b="0" lang="da-DK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504000" y="212940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a new instrument from '</a:t>
            </a:r>
            <a:r>
              <a:rPr b="0" i="1" lang="da-DK" sz="3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template (test)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'.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Call it </a:t>
            </a:r>
            <a:r>
              <a:rPr b="0" i="1" lang="da-DK" sz="3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Liquid_simple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define input parameters </a:t>
            </a:r>
            <a:r>
              <a:rPr b="1" i="1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1" i="1" lang="da-DK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lambda</a:t>
            </a:r>
            <a:r>
              <a:rPr b="1" i="1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=2.36, </a:t>
            </a:r>
            <a:r>
              <a:rPr b="1" i="1" lang="da-DK" sz="20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string</a:t>
            </a:r>
            <a:r>
              <a:rPr b="1" i="1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1" i="1" lang="da-DK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coh</a:t>
            </a:r>
            <a:r>
              <a:rPr b="1" i="1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1" i="1" lang="da-DK" sz="2000" spc="-1" strike="noStrike">
                <a:solidFill>
                  <a:srgbClr val="ff00c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”Rb_liq_coh.sqw”</a:t>
            </a:r>
            <a:r>
              <a:rPr b="1" i="1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b="1" i="1" lang="da-DK" sz="20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string</a:t>
            </a:r>
            <a:r>
              <a:rPr b="1" i="1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1" i="1" lang="da-DK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inc</a:t>
            </a:r>
            <a:r>
              <a:rPr b="1" i="1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b="1" i="1" lang="da-DK" sz="2000" spc="-1" strike="noStrike">
                <a:solidFill>
                  <a:srgbClr val="ff00c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”Rb_liq_inc.sqw”</a:t>
            </a:r>
            <a:r>
              <a:rPr b="1" i="1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a </a:t>
            </a:r>
            <a:r>
              <a:rPr b="0" i="1" lang="da-DK" sz="3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Source_simple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f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1cm sending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l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=lambda with d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l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l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=1%. Focus onto a 1x1cm</a:t>
            </a:r>
            <a:r>
              <a:rPr b="0" i="1" lang="da-DK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area.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an </a:t>
            </a:r>
            <a:r>
              <a:rPr b="0" i="1" lang="da-DK" sz="3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Isotropic_Sqw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3m away, using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s</a:t>
            </a:r>
            <a:r>
              <a:rPr b="0" i="1" lang="da-DK" sz="3200" spc="-1" strike="noStrike" baseline="-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coh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r>
              <a:rPr b="0" i="1" lang="da-DK" sz="3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coh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s</a:t>
            </a:r>
            <a:r>
              <a:rPr b="0" i="1" lang="da-DK" sz="3200" spc="-1" strike="noStrike" baseline="-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r>
              <a:rPr b="0" i="1" lang="da-DK" sz="3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f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1cm x 5cm.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408600" y="1377360"/>
            <a:ext cx="8961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Aim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: A simple spectrometer (and diffractometer)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504000" y="301320"/>
            <a:ext cx="7587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i="1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Sqw: a ’liquid’ TOF</a:t>
            </a:r>
            <a:endParaRPr b="0" lang="da-DK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182880" y="1650240"/>
            <a:ext cx="813816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a </a:t>
            </a:r>
            <a:r>
              <a:rPr b="0" i="1" lang="da-DK" sz="3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Monitor_nD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cylindrical detector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f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1m x 30cm, sensitive to</a:t>
            </a:r>
            <a:r>
              <a:rPr b="1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b="1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q</a:t>
            </a:r>
            <a:r>
              <a:rPr b="1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,y)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diffraction, centred on the sample, with 100 bins.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the same, but sensitive to </a:t>
            </a:r>
            <a:r>
              <a:rPr b="1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(angle,energy)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automatic energy limits.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Save, run in 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Trace 3D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check geometry.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in Simulation/PGPLOT mode with 1e8 neutron events.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 results !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Comment on the diffraction pattern and the inelastic one.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8114040" y="4246200"/>
            <a:ext cx="1965960" cy="261072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5852160" y="5850000"/>
            <a:ext cx="2011680" cy="160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504360" y="31680"/>
            <a:ext cx="7587000" cy="147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i="1" lang="da-DK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Sqw: a ’liquid’ TOF: contributions</a:t>
            </a:r>
            <a:endParaRPr b="0" lang="da-DK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504360" y="1769040"/>
            <a:ext cx="9071640" cy="498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an instrument variable in the DECLARE block, as '</a:t>
            </a:r>
            <a:r>
              <a:rPr b="0" i="1" lang="da-DK" sz="3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flag_scat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'.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DECLARE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%{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flag_scat=0;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%}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 the AT token of the 'sample', insert an EXTEND block that sets </a:t>
            </a:r>
            <a:r>
              <a:rPr b="0" i="1" lang="da-DK" sz="3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flag_scat</a:t>
            </a:r>
            <a:r>
              <a:rPr b="0" i="1" lang="da-DK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the number of SCATTERED events.</a:t>
            </a:r>
            <a:endParaRPr b="0" i="1" lang="da-DK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8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EXTEND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%{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flag_scat=</a:t>
            </a:r>
            <a:r>
              <a:rPr b="0" lang="en-US" sz="1800" spc="-1" strike="noStrike">
                <a:solidFill>
                  <a:srgbClr val="ff00c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SCATTERED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; // nb of scattered events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%}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2018-10-17T20:42:41Z</dcterms:created>
  <dc:creator/>
  <dc:description/>
  <dc:language>en-US</dc:language>
  <cp:lastModifiedBy/>
  <dcterms:modified xsi:type="dcterms:W3CDTF">2018-10-17T21:01:59Z</dcterms:modified>
  <cp:revision>6</cp:revision>
  <dc:subject/>
  <dc:title/>
</cp:coreProperties>
</file>